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2" r:id="rId4"/>
    <p:sldId id="273" r:id="rId5"/>
    <p:sldId id="275" r:id="rId6"/>
    <p:sldId id="258" r:id="rId7"/>
    <p:sldId id="279" r:id="rId8"/>
    <p:sldId id="259" r:id="rId9"/>
    <p:sldId id="263" r:id="rId10"/>
    <p:sldId id="261" r:id="rId11"/>
    <p:sldId id="262" r:id="rId12"/>
    <p:sldId id="276" r:id="rId13"/>
    <p:sldId id="264" r:id="rId14"/>
    <p:sldId id="280" r:id="rId15"/>
    <p:sldId id="281" r:id="rId16"/>
    <p:sldId id="282" r:id="rId17"/>
    <p:sldId id="283" r:id="rId18"/>
    <p:sldId id="269" r:id="rId19"/>
    <p:sldId id="270" r:id="rId20"/>
    <p:sldId id="271" r:id="rId21"/>
    <p:sldId id="28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84"/>
    <p:restoredTop sz="94714"/>
  </p:normalViewPr>
  <p:slideViewPr>
    <p:cSldViewPr snapToGrid="0" snapToObjects="1">
      <p:cViewPr varScale="1">
        <p:scale>
          <a:sx n="93" d="100"/>
          <a:sy n="93" d="100"/>
        </p:scale>
        <p:origin x="3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C24D5-CA67-6E4B-9E5A-1EBF5B2CB1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1C135A-C7AB-004C-9E81-FDB2522710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01A40-8314-FA40-BE24-4CF9C375F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EF76E-7154-7148-B2D9-9F59A39D9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3093B-74A6-1446-BB4D-7A78921EC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15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D09D8-6D67-6949-ACB8-FF8404EBE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C258A7-3736-6B48-9C6C-3D28877D7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00B9C-2AC2-2C40-842A-40FFF555F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72538-F35F-A242-BA1D-2DE68A9A5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C5858-68C6-1B40-B322-035E4EBCD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96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DCC795-DABB-D04F-85DB-C98550CE73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68B938-1F58-3747-9179-DE644DF76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FE9B7-B246-5244-9794-7E3A70AFE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A191F-7ECD-B243-80E6-778E76AAE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1C41A-C316-3C4E-9EBE-C257859F6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870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03570-BA21-014D-B3AE-A78C46711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D985E-E52A-A143-B7AD-E9B96AE4B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B86F9-F717-E64B-98AE-187930B68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99672-3622-3642-9090-3088F8DE8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2F189-41E9-1547-85FA-7E94C7B4A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43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4462E-5C57-C946-B64A-39FA0258F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BCE4CA-2269-8040-A5C5-228626438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DBD73-AFF8-3D4B-80D6-DAA7D97C6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EC95E-4430-5A45-AD5D-F4BCEE936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5E5EB-0F83-FA48-AFDF-06BC6A656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15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98D8E-227B-5743-89A3-BE38CA812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98BC7-B414-4C4A-8EC4-8AF099ACFB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4C7FA3-BDB0-C24E-A8A6-B1E62A5A1F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E3E48B-FA83-0B4F-A554-D711E2F47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CD09E-8D6D-B54E-BEFD-FC756441B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64EAE-B1D4-044B-A320-082CEC632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53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E5D0D-125D-D84B-9E70-F34D48731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E78162-79DB-DB45-B0A6-4DF1F2DEF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E24C71-03B9-EF4C-8D9B-2BE2740EEF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5358D-D635-814D-83A7-8DEEAE3400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0C5A13-B125-E94A-AFA2-44893E503D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92965E-F19F-614E-8D51-9F334F6B7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18D5D7-B761-854D-ABFC-CE1E15EBB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236BCF-AED2-C949-A6B3-37C83661A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68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F3876-AEAE-8846-AAD7-CCA0081B1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D848DC-C8D7-1A46-B207-1930CF24A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9A82E4-BD3D-E949-AEA1-26356AA1E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D2E380-E1C6-9B43-8524-F940341F6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633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F5E19A-F869-3642-A0F6-E0871FE56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96D085-71E0-F840-93BC-A457B7C8B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FC8A6-630C-0346-B2A9-6E6A4C88E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813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4324B-7B22-9743-B3C9-BDABDA06D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5A48D-804F-E84D-93B4-73E01841C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ED9F44-6CB5-254C-B4C9-3C710E6757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A02909-D28A-294E-A37B-C76CF89DA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7BA611-2D8F-3B48-8B58-2FB79CE84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0E49B4-306B-4B48-BC08-AE1CA23BD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46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704ED-5E28-244D-A940-EB814D95D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E63A6B-DAF8-A84D-909E-6C65AB53FD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19B050-FDDE-CF4E-AB47-FB1AD569A2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0556C9-6296-5F4B-B16E-44BA5147C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B9A6C3-B316-ED41-9FD0-C2DD854FF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EB95C-0F8E-3340-8BF5-1FD88DAC8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68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54755A-D212-BD40-89E8-E5F85D2C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C6E44-31B7-0446-9E3B-7206FFF19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C66CD-D19B-F849-BBAD-870DEFAA92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908AF-C271-DA4B-A6E0-87D34B71DD19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EC7D2-09F8-F541-8FEA-BFF9A7F3DD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DF80E-63B8-E448-8155-F09334A8F6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71A6F0-2A99-E04E-9C65-B3E739EFE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36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2FA5-920F-464E-AFD0-BA067426CC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Leaf nitrogen responses to soil nitrogen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E31C9C-778D-8840-B146-2A6B12EBB8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3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DCC1C-B460-9B49-B5E2-FE9B2F8D2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F1937-1280-7B46-8871-496841F53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NutNet</a:t>
            </a:r>
            <a:r>
              <a:rPr lang="en-US" dirty="0"/>
              <a:t> leaf trait data</a:t>
            </a:r>
          </a:p>
          <a:p>
            <a:pPr lvl="1"/>
            <a:r>
              <a:rPr lang="en-US" dirty="0"/>
              <a:t>n = 2048, 195 species, 22 sites</a:t>
            </a:r>
          </a:p>
          <a:p>
            <a:pPr lvl="1"/>
            <a:r>
              <a:rPr lang="en-US" dirty="0" err="1"/>
              <a:t>N</a:t>
            </a:r>
            <a:r>
              <a:rPr lang="en-US" baseline="-25000" dirty="0" err="1"/>
              <a:t>area</a:t>
            </a:r>
            <a:endParaRPr lang="en-US" baseline="-25000" dirty="0"/>
          </a:p>
          <a:p>
            <a:pPr lvl="1"/>
            <a:r>
              <a:rPr lang="en-US" dirty="0"/>
              <a:t>LMA</a:t>
            </a:r>
          </a:p>
          <a:p>
            <a:pPr lvl="1"/>
            <a:r>
              <a:rPr lang="en-US" dirty="0"/>
              <a:t>d13C (converted to </a:t>
            </a:r>
            <a:r>
              <a:rPr lang="el-GR" dirty="0"/>
              <a:t>χ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Growing season climate conditions (CRU)</a:t>
            </a:r>
          </a:p>
          <a:p>
            <a:r>
              <a:rPr lang="en-US" dirty="0" err="1"/>
              <a:t>NutNet</a:t>
            </a:r>
            <a:r>
              <a:rPr lang="en-US" dirty="0"/>
              <a:t> plot data</a:t>
            </a:r>
          </a:p>
          <a:p>
            <a:pPr lvl="1"/>
            <a:r>
              <a:rPr lang="en-US" dirty="0"/>
              <a:t>Site years from leaf trait </a:t>
            </a:r>
            <a:r>
              <a:rPr lang="en-US"/>
              <a:t>dataset only</a:t>
            </a:r>
          </a:p>
          <a:p>
            <a:pPr lvl="1"/>
            <a:r>
              <a:rPr lang="en-US" dirty="0"/>
              <a:t>n = 487, 15 sites</a:t>
            </a:r>
          </a:p>
          <a:p>
            <a:pPr lvl="1"/>
            <a:r>
              <a:rPr lang="en-US" dirty="0"/>
              <a:t>AGB</a:t>
            </a:r>
          </a:p>
        </p:txBody>
      </p:sp>
    </p:spTree>
    <p:extLst>
      <p:ext uri="{BB962C8B-B14F-4D97-AF65-F5344CB8AC3E}">
        <p14:creationId xmlns:p14="http://schemas.microsoft.com/office/powerpoint/2010/main" val="1351686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87BE1-9310-C44D-869D-F635AC6DC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D2C18-251F-7E41-AAA0-631F2901F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**Analyses generally follow Dong et al. (2017)**</a:t>
            </a:r>
          </a:p>
          <a:p>
            <a:r>
              <a:rPr lang="en-US" dirty="0"/>
              <a:t>Drivers of leaf </a:t>
            </a:r>
            <a:r>
              <a:rPr lang="en-US" dirty="0" err="1"/>
              <a:t>N</a:t>
            </a:r>
            <a:r>
              <a:rPr lang="en-US" baseline="-25000" dirty="0" err="1"/>
              <a:t>area</a:t>
            </a:r>
            <a:r>
              <a:rPr lang="en-US" dirty="0"/>
              <a:t> (mixed model)</a:t>
            </a:r>
          </a:p>
          <a:p>
            <a:pPr lvl="1"/>
            <a:r>
              <a:rPr lang="en-US" dirty="0"/>
              <a:t>Dependent variable: leaf </a:t>
            </a:r>
            <a:r>
              <a:rPr lang="en-US" dirty="0" err="1"/>
              <a:t>N</a:t>
            </a:r>
            <a:r>
              <a:rPr lang="en-US" baseline="-25000" dirty="0" err="1"/>
              <a:t>area</a:t>
            </a:r>
            <a:endParaRPr lang="en-US" baseline="-25000" dirty="0"/>
          </a:p>
          <a:p>
            <a:pPr lvl="1"/>
            <a:r>
              <a:rPr lang="en-US" dirty="0"/>
              <a:t>Fixed effects: soil N * soil P * soil K + </a:t>
            </a:r>
            <a:r>
              <a:rPr lang="el-GR" dirty="0"/>
              <a:t>χ</a:t>
            </a:r>
            <a:r>
              <a:rPr lang="en-US" dirty="0"/>
              <a:t> + temperature + PAR + LMA +</a:t>
            </a:r>
            <a:r>
              <a:rPr lang="en-US" dirty="0" err="1"/>
              <a:t>Nfixer</a:t>
            </a:r>
            <a:r>
              <a:rPr lang="en-US" dirty="0"/>
              <a:t> + photosynthetic pathway</a:t>
            </a:r>
          </a:p>
          <a:p>
            <a:pPr lvl="1"/>
            <a:r>
              <a:rPr lang="en-US" dirty="0"/>
              <a:t>Random terms: species + </a:t>
            </a:r>
            <a:r>
              <a:rPr lang="en-US" dirty="0" err="1"/>
              <a:t>species:site</a:t>
            </a:r>
            <a:r>
              <a:rPr lang="en-US" dirty="0"/>
              <a:t> + </a:t>
            </a:r>
            <a:r>
              <a:rPr lang="en-US" dirty="0" err="1"/>
              <a:t>species:site:block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313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87BE1-9310-C44D-869D-F635AC6DC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D2C18-251F-7E41-AAA0-631F2901F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**Analyses generally follow Dong et al. (2017)**</a:t>
            </a:r>
          </a:p>
          <a:p>
            <a:r>
              <a:rPr lang="en-US" dirty="0"/>
              <a:t>Predictability of leaf </a:t>
            </a:r>
            <a:r>
              <a:rPr lang="en-US" dirty="0" err="1"/>
              <a:t>N</a:t>
            </a:r>
            <a:r>
              <a:rPr lang="en-US" baseline="-25000" dirty="0" err="1"/>
              <a:t>area</a:t>
            </a:r>
            <a:r>
              <a:rPr lang="en-US" dirty="0"/>
              <a:t> (mixed model)</a:t>
            </a:r>
          </a:p>
          <a:p>
            <a:pPr lvl="1"/>
            <a:r>
              <a:rPr lang="en-US" dirty="0"/>
              <a:t>Dependent variable: leaf </a:t>
            </a:r>
            <a:r>
              <a:rPr lang="en-US" dirty="0" err="1"/>
              <a:t>N</a:t>
            </a:r>
            <a:r>
              <a:rPr lang="en-US" baseline="-25000" dirty="0" err="1"/>
              <a:t>area</a:t>
            </a:r>
            <a:endParaRPr lang="en-US" baseline="-25000" dirty="0"/>
          </a:p>
          <a:p>
            <a:pPr lvl="1"/>
            <a:r>
              <a:rPr lang="en-US" dirty="0"/>
              <a:t>Fixed effects: soil N * soil P * soil K + predicted </a:t>
            </a:r>
            <a:r>
              <a:rPr lang="en-US" dirty="0" err="1"/>
              <a:t>Nphoto</a:t>
            </a:r>
            <a:r>
              <a:rPr lang="en-US" dirty="0"/>
              <a:t> + predicted </a:t>
            </a:r>
            <a:r>
              <a:rPr lang="en-US" dirty="0" err="1"/>
              <a:t>Nstructure</a:t>
            </a:r>
            <a:r>
              <a:rPr lang="en-US" dirty="0"/>
              <a:t> + </a:t>
            </a:r>
            <a:r>
              <a:rPr lang="en-US" dirty="0" err="1"/>
              <a:t>Nfixer</a:t>
            </a:r>
            <a:r>
              <a:rPr lang="en-US" dirty="0"/>
              <a:t> + photosynthetic pathway</a:t>
            </a:r>
          </a:p>
          <a:p>
            <a:pPr lvl="1"/>
            <a:r>
              <a:rPr lang="en-US" dirty="0"/>
              <a:t>Random terms: species + </a:t>
            </a:r>
            <a:r>
              <a:rPr lang="en-US" dirty="0" err="1"/>
              <a:t>species:site</a:t>
            </a:r>
            <a:r>
              <a:rPr lang="en-US" dirty="0"/>
              <a:t> + </a:t>
            </a:r>
            <a:r>
              <a:rPr lang="en-US" dirty="0" err="1"/>
              <a:t>species:site:block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648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87BE1-9310-C44D-869D-F635AC6DC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Analyses CTD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D2C18-251F-7E41-AAA0-631F2901F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AGB response to soil N</a:t>
            </a:r>
          </a:p>
          <a:p>
            <a:pPr lvl="1"/>
            <a:r>
              <a:rPr lang="en-US" dirty="0"/>
              <a:t>Dependent variable: plot AGB</a:t>
            </a:r>
          </a:p>
          <a:p>
            <a:pPr lvl="1"/>
            <a:r>
              <a:rPr lang="en-US" dirty="0"/>
              <a:t>Fixed effects: soil N * soil P * soil K</a:t>
            </a:r>
          </a:p>
          <a:p>
            <a:pPr lvl="1"/>
            <a:r>
              <a:rPr lang="en-US" dirty="0"/>
              <a:t>Random terms: site + </a:t>
            </a:r>
            <a:r>
              <a:rPr lang="en-US" dirty="0" err="1"/>
              <a:t>site:block</a:t>
            </a:r>
            <a:r>
              <a:rPr lang="en-US" dirty="0"/>
              <a:t> </a:t>
            </a:r>
          </a:p>
          <a:p>
            <a:r>
              <a:rPr lang="en-US" dirty="0" err="1"/>
              <a:t>Allocationeffects</a:t>
            </a:r>
            <a:r>
              <a:rPr lang="en-US" dirty="0"/>
              <a:t> on leaf </a:t>
            </a:r>
            <a:r>
              <a:rPr lang="en-US" dirty="0" err="1"/>
              <a:t>N</a:t>
            </a:r>
            <a:r>
              <a:rPr lang="en-US" baseline="-25000" dirty="0" err="1"/>
              <a:t>area</a:t>
            </a:r>
            <a:r>
              <a:rPr lang="en-US" dirty="0"/>
              <a:t> (linear model)</a:t>
            </a:r>
          </a:p>
          <a:p>
            <a:pPr lvl="1"/>
            <a:r>
              <a:rPr lang="en-US" dirty="0"/>
              <a:t>Dependent variable: change in plot averaged leaf </a:t>
            </a:r>
            <a:r>
              <a:rPr lang="en-US" dirty="0" err="1"/>
              <a:t>N</a:t>
            </a:r>
            <a:r>
              <a:rPr lang="en-US" baseline="-25000" dirty="0" err="1"/>
              <a:t>area</a:t>
            </a:r>
            <a:r>
              <a:rPr lang="en-US" dirty="0"/>
              <a:t> in N addition plots</a:t>
            </a:r>
          </a:p>
          <a:p>
            <a:pPr lvl="1"/>
            <a:r>
              <a:rPr lang="en-US" dirty="0"/>
              <a:t>Fixed effects: change in plot AGB, LMA, and </a:t>
            </a:r>
            <a:r>
              <a:rPr lang="el-GR" dirty="0"/>
              <a:t>χ</a:t>
            </a:r>
            <a:r>
              <a:rPr lang="en-US" dirty="0"/>
              <a:t> in N addition plots</a:t>
            </a:r>
          </a:p>
        </p:txBody>
      </p:sp>
    </p:spTree>
    <p:extLst>
      <p:ext uri="{BB962C8B-B14F-4D97-AF65-F5344CB8AC3E}">
        <p14:creationId xmlns:p14="http://schemas.microsoft.com/office/powerpoint/2010/main" val="2188283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D3C26-E1ED-D447-AB61-86E2E918D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Does soil N impact leaf </a:t>
            </a:r>
            <a:r>
              <a:rPr lang="en-US" dirty="0" err="1"/>
              <a:t>N</a:t>
            </a:r>
            <a:r>
              <a:rPr lang="en-US" baseline="-25000" dirty="0" err="1"/>
              <a:t>area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FC0BD-1D5A-F949-BA4E-8FF9C0888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3613878" cy="4351338"/>
          </a:xfrm>
        </p:spPr>
        <p:txBody>
          <a:bodyPr>
            <a:normAutofit/>
          </a:bodyPr>
          <a:lstStyle/>
          <a:p>
            <a:r>
              <a:rPr lang="en-US" sz="4800" dirty="0"/>
              <a:t>13% increase in leaf </a:t>
            </a:r>
            <a:r>
              <a:rPr lang="en-US" sz="4800" dirty="0" err="1"/>
              <a:t>Narea</a:t>
            </a:r>
            <a:r>
              <a:rPr lang="en-US" sz="4800" dirty="0"/>
              <a:t> with soil N (p &lt; 0.01)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9ABC5E-52BC-6542-9A2B-8F3069197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3067" y="1870567"/>
            <a:ext cx="7206313" cy="4470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914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D3C26-E1ED-D447-AB61-86E2E918D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What about other variables?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8D2A56-92D9-0D44-B58B-0940C39821C9}"/>
              </a:ext>
            </a:extLst>
          </p:cNvPr>
          <p:cNvSpPr txBox="1"/>
          <p:nvPr/>
        </p:nvSpPr>
        <p:spPr>
          <a:xfrm>
            <a:off x="8650900" y="2844079"/>
            <a:ext cx="3541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Soil is not that important (&lt;2% combined)</a:t>
            </a:r>
          </a:p>
        </p:txBody>
      </p:sp>
      <p:pic>
        <p:nvPicPr>
          <p:cNvPr id="4" name="Picture 3" descr="Treemap chart&#10;&#10;Description automatically generated">
            <a:extLst>
              <a:ext uri="{FF2B5EF4-FFF2-40B4-BE49-F238E27FC236}">
                <a16:creationId xmlns:a16="http://schemas.microsoft.com/office/drawing/2014/main" id="{41F37DDE-91FD-4446-9DEC-3149D6FE6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98" y="1582542"/>
            <a:ext cx="8281779" cy="513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150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37649-0706-2643-B14E-55654013F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Can we predict </a:t>
            </a:r>
            <a:r>
              <a:rPr lang="en-US" dirty="0" err="1"/>
              <a:t>N</a:t>
            </a:r>
            <a:r>
              <a:rPr lang="en-US" baseline="-25000" dirty="0" err="1"/>
              <a:t>area</a:t>
            </a:r>
            <a:r>
              <a:rPr lang="en-US" dirty="0"/>
              <a:t>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2899B8-4D7F-C949-9607-91F57E77EDF3}"/>
              </a:ext>
            </a:extLst>
          </p:cNvPr>
          <p:cNvSpPr txBox="1"/>
          <p:nvPr/>
        </p:nvSpPr>
        <p:spPr>
          <a:xfrm>
            <a:off x="9222254" y="2852861"/>
            <a:ext cx="276928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Soil N (P &lt; 0.01)</a:t>
            </a:r>
          </a:p>
          <a:p>
            <a:r>
              <a:rPr lang="en-US" sz="2800" dirty="0" err="1"/>
              <a:t>N</a:t>
            </a:r>
            <a:r>
              <a:rPr lang="en-US" sz="2800" baseline="-25000" dirty="0" err="1"/>
              <a:t>structure</a:t>
            </a:r>
            <a:r>
              <a:rPr lang="en-US" sz="2800" dirty="0"/>
              <a:t> (P &lt; 0.01)</a:t>
            </a:r>
          </a:p>
          <a:p>
            <a:r>
              <a:rPr lang="en-US" sz="2800" dirty="0" err="1"/>
              <a:t>N</a:t>
            </a:r>
            <a:r>
              <a:rPr lang="en-US" sz="2800" baseline="-25000" dirty="0" err="1"/>
              <a:t>photo</a:t>
            </a:r>
            <a:r>
              <a:rPr lang="en-US" sz="2800" dirty="0"/>
              <a:t> (P &lt; 0.01)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A6D20000-E3AA-8444-9B59-E5B531D55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12" y="1577905"/>
            <a:ext cx="7916162" cy="491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637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37649-0706-2643-B14E-55654013F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Can we predict </a:t>
            </a:r>
            <a:r>
              <a:rPr lang="en-US" dirty="0" err="1"/>
              <a:t>N</a:t>
            </a:r>
            <a:r>
              <a:rPr lang="en-US" baseline="-25000" dirty="0" err="1"/>
              <a:t>area</a:t>
            </a:r>
            <a:r>
              <a:rPr lang="en-US" dirty="0"/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CB4DDA-FC8E-8F4E-97DC-D65690E1EF41}"/>
              </a:ext>
            </a:extLst>
          </p:cNvPr>
          <p:cNvSpPr txBox="1"/>
          <p:nvPr/>
        </p:nvSpPr>
        <p:spPr>
          <a:xfrm>
            <a:off x="7915701" y="2676939"/>
            <a:ext cx="42762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Structural and photosynthetic N combined explain 61% of the variation in leaf </a:t>
            </a:r>
            <a:r>
              <a:rPr lang="en-US" sz="2800" dirty="0" err="1"/>
              <a:t>N</a:t>
            </a:r>
            <a:r>
              <a:rPr lang="en-US" sz="2800" baseline="-25000" dirty="0" err="1"/>
              <a:t>area</a:t>
            </a:r>
            <a:endParaRPr lang="en-US" sz="2800" baseline="-25000" dirty="0"/>
          </a:p>
        </p:txBody>
      </p:sp>
      <p:pic>
        <p:nvPicPr>
          <p:cNvPr id="4" name="Picture 3" descr="Table&#10;&#10;Description automatically generated with low confidence">
            <a:extLst>
              <a:ext uri="{FF2B5EF4-FFF2-40B4-BE49-F238E27FC236}">
                <a16:creationId xmlns:a16="http://schemas.microsoft.com/office/drawing/2014/main" id="{CC404735-F465-0E4D-8857-4D5FC1846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398" y="1469037"/>
            <a:ext cx="7926099" cy="491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48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F0A87-20B3-7E47-B010-7A871D578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What is the AGB response to soil N?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6BE0C8-3669-C642-8520-F583FEBC9A72}"/>
              </a:ext>
            </a:extLst>
          </p:cNvPr>
          <p:cNvSpPr txBox="1"/>
          <p:nvPr/>
        </p:nvSpPr>
        <p:spPr>
          <a:xfrm>
            <a:off x="6521459" y="3126524"/>
            <a:ext cx="56705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4% increase in AGB (P &lt; 0.01)</a:t>
            </a:r>
          </a:p>
          <a:p>
            <a:endParaRPr lang="en-US" sz="3600" dirty="0"/>
          </a:p>
          <a:p>
            <a:r>
              <a:rPr lang="en-US" sz="3600" dirty="0"/>
              <a:t>Only significant in +K treatment</a:t>
            </a:r>
          </a:p>
        </p:txBody>
      </p:sp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BFE1391C-2B0C-F64F-8D43-0F45380ED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9" y="2008681"/>
            <a:ext cx="6464120" cy="4009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847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FAC51-0A4F-D64F-90F2-DABC34E02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Does the impact of soil N on leaf </a:t>
            </a:r>
            <a:r>
              <a:rPr lang="en-US" dirty="0" err="1"/>
              <a:t>N</a:t>
            </a:r>
            <a:r>
              <a:rPr lang="en-US" baseline="-25000" dirty="0" err="1"/>
              <a:t>area</a:t>
            </a:r>
            <a:r>
              <a:rPr lang="en-US" dirty="0"/>
              <a:t> vary with the change in AGB?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554A7E-DC9E-EE41-8FE8-E5C35222F645}"/>
              </a:ext>
            </a:extLst>
          </p:cNvPr>
          <p:cNvSpPr txBox="1"/>
          <p:nvPr/>
        </p:nvSpPr>
        <p:spPr>
          <a:xfrm>
            <a:off x="6480313" y="3246783"/>
            <a:ext cx="57116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change in leaf </a:t>
            </a:r>
            <a:r>
              <a:rPr lang="en-US" sz="2800" dirty="0" err="1"/>
              <a:t>N</a:t>
            </a:r>
            <a:r>
              <a:rPr lang="en-US" sz="2800" baseline="-25000" dirty="0" err="1"/>
              <a:t>area</a:t>
            </a:r>
            <a:r>
              <a:rPr lang="en-US" sz="2800" dirty="0"/>
              <a:t> should be greater in places where the AGB doesn’t change much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C6B8E19-2AFC-C54F-9D10-2066FEA80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028" y="1920417"/>
            <a:ext cx="3868434" cy="483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13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ED86E-0D6E-9641-9168-DB148B294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9147D-6A1F-9A4C-AF5C-A462E6CC5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Leaf </a:t>
            </a:r>
            <a:r>
              <a:rPr lang="en-US" sz="3600" dirty="0" err="1"/>
              <a:t>N</a:t>
            </a:r>
            <a:r>
              <a:rPr lang="en-US" sz="3600" baseline="-25000" dirty="0" err="1"/>
              <a:t>area</a:t>
            </a:r>
            <a:r>
              <a:rPr lang="en-US" sz="3600" dirty="0"/>
              <a:t> is an important variable for ecosystem carbon and N fluxes</a:t>
            </a:r>
          </a:p>
          <a:p>
            <a:pPr lvl="1"/>
            <a:r>
              <a:rPr lang="en-US" sz="3200" dirty="0"/>
              <a:t>Used to predict photosynthesis in ESMs, including downregulation from N limitation</a:t>
            </a:r>
          </a:p>
          <a:p>
            <a:r>
              <a:rPr lang="en-US" sz="3600" dirty="0"/>
              <a:t>Not clear how or why leaf </a:t>
            </a:r>
            <a:r>
              <a:rPr lang="en-US" sz="3600" dirty="0" err="1"/>
              <a:t>N</a:t>
            </a:r>
            <a:r>
              <a:rPr lang="en-US" sz="3600" baseline="-25000" dirty="0" err="1"/>
              <a:t>area</a:t>
            </a:r>
            <a:r>
              <a:rPr lang="en-US" sz="3600" dirty="0"/>
              <a:t> responds to soil N availability</a:t>
            </a:r>
          </a:p>
        </p:txBody>
      </p:sp>
    </p:spTree>
    <p:extLst>
      <p:ext uri="{BB962C8B-B14F-4D97-AF65-F5344CB8AC3E}">
        <p14:creationId xmlns:p14="http://schemas.microsoft.com/office/powerpoint/2010/main" val="10089934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FAC51-0A4F-D64F-90F2-DABC34E02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Does the impact of soil N on leaf </a:t>
            </a:r>
            <a:r>
              <a:rPr lang="en-US" dirty="0" err="1"/>
              <a:t>N</a:t>
            </a:r>
            <a:r>
              <a:rPr lang="en-US" baseline="-25000" dirty="0" err="1"/>
              <a:t>area</a:t>
            </a:r>
            <a:r>
              <a:rPr lang="en-US" dirty="0"/>
              <a:t> vary with the change in AGB?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A23B79-DBB3-B840-A386-2A2BDFB577D1}"/>
              </a:ext>
            </a:extLst>
          </p:cNvPr>
          <p:cNvSpPr txBox="1"/>
          <p:nvPr/>
        </p:nvSpPr>
        <p:spPr>
          <a:xfrm>
            <a:off x="6100549" y="2702257"/>
            <a:ext cx="52532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When LMA increases with soil N and biomass shows a limited response to soil N, </a:t>
            </a:r>
            <a:r>
              <a:rPr lang="en-US" sz="3600" dirty="0" err="1">
                <a:solidFill>
                  <a:srgbClr val="FF0000"/>
                </a:solidFill>
              </a:rPr>
              <a:t>N</a:t>
            </a:r>
            <a:r>
              <a:rPr lang="en-US" sz="3600" baseline="-25000" dirty="0" err="1">
                <a:solidFill>
                  <a:srgbClr val="FF0000"/>
                </a:solidFill>
              </a:rPr>
              <a:t>area</a:t>
            </a:r>
            <a:r>
              <a:rPr lang="en-US" sz="3600" dirty="0">
                <a:solidFill>
                  <a:srgbClr val="FF0000"/>
                </a:solidFill>
              </a:rPr>
              <a:t> increases with soil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3EA6DB-BC7A-9A42-B4EA-C56CF8438654}"/>
              </a:ext>
            </a:extLst>
          </p:cNvPr>
          <p:cNvSpPr txBox="1"/>
          <p:nvPr/>
        </p:nvSpPr>
        <p:spPr>
          <a:xfrm>
            <a:off x="6961621" y="6061566"/>
            <a:ext cx="416460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Red = high positive LMA response to soil N</a:t>
            </a:r>
          </a:p>
          <a:p>
            <a:r>
              <a:rPr lang="en-US" dirty="0"/>
              <a:t>Blue/purple = limited to no LMA to soil N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A519A8A9-B84E-AF40-AD93-88C4A4ADA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482" y="1902255"/>
            <a:ext cx="5574022" cy="480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065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A9C76-8D02-2149-A7EF-E76877B66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homes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61DCE-D8D9-2E49-A08C-3C45A961A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Soil nitrogen increases both </a:t>
            </a:r>
            <a:r>
              <a:rPr lang="en-US" sz="3600" dirty="0" err="1"/>
              <a:t>N</a:t>
            </a:r>
            <a:r>
              <a:rPr lang="en-US" sz="3600" baseline="-25000" dirty="0" err="1"/>
              <a:t>area</a:t>
            </a:r>
            <a:r>
              <a:rPr lang="en-US" sz="3600" dirty="0"/>
              <a:t> and AGB</a:t>
            </a:r>
          </a:p>
          <a:p>
            <a:r>
              <a:rPr lang="en-US" sz="3600" dirty="0"/>
              <a:t>Climate and leaf traits are better predictors of </a:t>
            </a:r>
            <a:r>
              <a:rPr lang="en-US" sz="3600" dirty="0" err="1"/>
              <a:t>N</a:t>
            </a:r>
            <a:r>
              <a:rPr lang="en-US" sz="3600" baseline="-25000" dirty="0" err="1"/>
              <a:t>area</a:t>
            </a:r>
            <a:r>
              <a:rPr lang="en-US" sz="3600" dirty="0"/>
              <a:t> than soil nitrogen addition</a:t>
            </a:r>
          </a:p>
          <a:p>
            <a:r>
              <a:rPr lang="en-US" sz="3600" dirty="0"/>
              <a:t>Positive relationship between soil N and leaf </a:t>
            </a:r>
            <a:r>
              <a:rPr lang="en-US" sz="3600" dirty="0" err="1"/>
              <a:t>Narea</a:t>
            </a:r>
            <a:r>
              <a:rPr lang="en-US" sz="3600" dirty="0"/>
              <a:t> is greatest when LMA change is high and biomass change is low</a:t>
            </a:r>
          </a:p>
        </p:txBody>
      </p:sp>
    </p:spTree>
    <p:extLst>
      <p:ext uri="{BB962C8B-B14F-4D97-AF65-F5344CB8AC3E}">
        <p14:creationId xmlns:p14="http://schemas.microsoft.com/office/powerpoint/2010/main" val="1852375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BCF26-AB7E-7E4A-9555-3A6B54058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 CTD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72B5A-E177-9F45-BF12-FD3085F92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36096" cy="4351338"/>
          </a:xfrm>
        </p:spPr>
        <p:txBody>
          <a:bodyPr>
            <a:normAutofit/>
          </a:bodyPr>
          <a:lstStyle/>
          <a:p>
            <a:r>
              <a:rPr lang="en-US" sz="3600" dirty="0" err="1"/>
              <a:t>Firn</a:t>
            </a:r>
            <a:r>
              <a:rPr lang="en-US" sz="3600" dirty="0"/>
              <a:t> et al. (2019): strong link b/w soil N and leaf N%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326F85-5565-634E-AC42-E273FA0B5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1327944"/>
            <a:ext cx="5118100" cy="534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29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BCF26-AB7E-7E4A-9555-3A6B54058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 CTD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72B5A-E177-9F45-BF12-FD3085F92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93974" cy="4351338"/>
          </a:xfrm>
        </p:spPr>
        <p:txBody>
          <a:bodyPr>
            <a:normAutofit/>
          </a:bodyPr>
          <a:lstStyle/>
          <a:p>
            <a:r>
              <a:rPr lang="en-US" sz="3600" dirty="0"/>
              <a:t>Dong et al. (2017): it’s mainly climate and adaptation (LMA, </a:t>
            </a:r>
            <a:r>
              <a:rPr lang="en-US" sz="3600" dirty="0" err="1"/>
              <a:t>Nfixer</a:t>
            </a:r>
            <a:r>
              <a:rPr lang="en-US" sz="3600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0DD477-6DD2-D44D-91D8-34428B28D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6800" y="1690688"/>
            <a:ext cx="6685200" cy="421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880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BCF26-AB7E-7E4A-9555-3A6B54058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 CTD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72B5A-E177-9F45-BF12-FD3085F92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65273" cy="4351338"/>
          </a:xfrm>
        </p:spPr>
        <p:txBody>
          <a:bodyPr>
            <a:normAutofit/>
          </a:bodyPr>
          <a:lstStyle/>
          <a:p>
            <a:r>
              <a:rPr lang="en-US" sz="3600" dirty="0" err="1"/>
              <a:t>Firn</a:t>
            </a:r>
            <a:r>
              <a:rPr lang="en-US" sz="3600" dirty="0"/>
              <a:t> et al. (2019) </a:t>
            </a:r>
            <a:r>
              <a:rPr lang="en-US" sz="3600" dirty="0" err="1"/>
              <a:t>kinda</a:t>
            </a:r>
            <a:r>
              <a:rPr lang="en-US" sz="3600" dirty="0"/>
              <a:t> showed that too!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AB880A-4E5E-1A4E-89E2-621B5B963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3473" y="1027906"/>
            <a:ext cx="7288527" cy="497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093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E47EA-1331-F34C-A5E8-767428986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 CTD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318D0-7153-7745-9ABB-A8F9E7B99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25278" cy="4351338"/>
          </a:xfrm>
        </p:spPr>
        <p:txBody>
          <a:bodyPr>
            <a:normAutofit/>
          </a:bodyPr>
          <a:lstStyle/>
          <a:p>
            <a:r>
              <a:rPr lang="en-US" sz="3600" dirty="0"/>
              <a:t>Recent analyses suggest that soil N may modify the nutrient economy of leaves (</a:t>
            </a:r>
            <a:r>
              <a:rPr lang="en-US" sz="3600" dirty="0" err="1"/>
              <a:t>Paillassa</a:t>
            </a:r>
            <a:r>
              <a:rPr lang="en-US" sz="3600" dirty="0"/>
              <a:t> et al., 2020)</a:t>
            </a:r>
          </a:p>
          <a:p>
            <a:endParaRPr lang="en-US" sz="3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8C4A59-91D6-6A46-8F7A-A06C2E463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7861" y="649356"/>
            <a:ext cx="5738121" cy="590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119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E47EA-1331-F34C-A5E8-767428986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 CTD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318D0-7153-7745-9ABB-A8F9E7B99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25278" cy="4351338"/>
          </a:xfrm>
        </p:spPr>
        <p:txBody>
          <a:bodyPr>
            <a:normAutofit/>
          </a:bodyPr>
          <a:lstStyle/>
          <a:p>
            <a:r>
              <a:rPr lang="en-US" sz="3600" dirty="0"/>
              <a:t>Recent analyses suggest that soil N may modify the nutrient economy of leaves (</a:t>
            </a:r>
            <a:r>
              <a:rPr lang="en-US" sz="3600" dirty="0" err="1"/>
              <a:t>Paillassa</a:t>
            </a:r>
            <a:r>
              <a:rPr lang="en-US" sz="3600" dirty="0"/>
              <a:t> et al., 2020)</a:t>
            </a:r>
          </a:p>
          <a:p>
            <a:pPr lvl="1"/>
            <a:r>
              <a:rPr lang="en-US" sz="3200" dirty="0">
                <a:solidFill>
                  <a:srgbClr val="FF0000"/>
                </a:solidFill>
              </a:rPr>
              <a:t>This may depend on allocation responses</a:t>
            </a:r>
          </a:p>
          <a:p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C1FA16-AEB8-244E-BB77-588273E9F01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610" y="256993"/>
            <a:ext cx="5075608" cy="634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457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5E329-C0E7-6747-BEC2-F01042090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EC47D-4600-724A-B34F-FFB1252EE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Quantify and separate the impact of soil nitrogen, leaf traits, and climate on </a:t>
            </a:r>
            <a:r>
              <a:rPr lang="en-US" sz="3200" dirty="0" err="1"/>
              <a:t>N</a:t>
            </a:r>
            <a:r>
              <a:rPr lang="en-US" sz="3200" baseline="-25000" dirty="0" err="1"/>
              <a:t>area</a:t>
            </a:r>
            <a:r>
              <a:rPr lang="en-US" sz="3200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Assess the predictability of </a:t>
            </a:r>
            <a:r>
              <a:rPr lang="en-US" sz="3200" dirty="0" err="1"/>
              <a:t>N</a:t>
            </a:r>
            <a:r>
              <a:rPr lang="en-US" sz="3200" baseline="-25000" dirty="0" err="1"/>
              <a:t>area</a:t>
            </a:r>
            <a:r>
              <a:rPr lang="en-US" sz="3200" baseline="-25000" dirty="0"/>
              <a:t> </a:t>
            </a:r>
            <a:r>
              <a:rPr lang="en-US" sz="3200" dirty="0"/>
              <a:t>from theory using aboveground climate and leaf traits alone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Quantify the impacts of soil nitrogen availability on aboveground biomass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Assess tradeoffs between biomass production and allocation to </a:t>
            </a:r>
            <a:r>
              <a:rPr lang="en-US" sz="3200" dirty="0" err="1"/>
              <a:t>N</a:t>
            </a:r>
            <a:r>
              <a:rPr lang="en-US" sz="3200" baseline="-25000" dirty="0" err="1"/>
              <a:t>area</a:t>
            </a:r>
            <a:r>
              <a:rPr lang="en-US" sz="3200" dirty="0"/>
              <a:t> under different soil nitrogen conditions</a:t>
            </a:r>
          </a:p>
        </p:txBody>
      </p:sp>
    </p:spTree>
    <p:extLst>
      <p:ext uri="{BB962C8B-B14F-4D97-AF65-F5344CB8AC3E}">
        <p14:creationId xmlns:p14="http://schemas.microsoft.com/office/powerpoint/2010/main" val="3849155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9A0B4-07D0-1040-86BB-F7CF5AF8F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Nutrient Network (</a:t>
            </a:r>
            <a:r>
              <a:rPr lang="en-US" dirty="0" err="1"/>
              <a:t>NutNet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0E2D5-4110-DE45-9704-663710577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Globally distributed soil nutrient manipulation experiment</a:t>
            </a:r>
          </a:p>
          <a:p>
            <a:r>
              <a:rPr lang="en-US" dirty="0"/>
              <a:t>Fully factorial soil N x P x K addition experiment (10 g m-2 yr-1)</a:t>
            </a:r>
          </a:p>
          <a:p>
            <a:pPr lvl="1"/>
            <a:r>
              <a:rPr lang="en-US" dirty="0"/>
              <a:t>At least 3 blocks per site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2377EA-5AC1-CB4A-9118-8A2C35A63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549" y="2960914"/>
            <a:ext cx="4899194" cy="389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722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</TotalTime>
  <Words>722</Words>
  <Application>Microsoft Macintosh PowerPoint</Application>
  <PresentationFormat>Widescreen</PresentationFormat>
  <Paragraphs>80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Leaf nitrogen responses to soil nitrogen</vt:lpstr>
      <vt:lpstr>Rationale</vt:lpstr>
      <vt:lpstr>Rationale CTD</vt:lpstr>
      <vt:lpstr>Rationale CTD</vt:lpstr>
      <vt:lpstr>Rationale CTD</vt:lpstr>
      <vt:lpstr>Rationale CTD</vt:lpstr>
      <vt:lpstr>Rationale CTD</vt:lpstr>
      <vt:lpstr>Specific aims</vt:lpstr>
      <vt:lpstr>Nutrient Network (NutNet)</vt:lpstr>
      <vt:lpstr>Datasets</vt:lpstr>
      <vt:lpstr>Analyses</vt:lpstr>
      <vt:lpstr>Analyses</vt:lpstr>
      <vt:lpstr>Analyses CTD</vt:lpstr>
      <vt:lpstr>Results: Does soil N impact leaf Narea?</vt:lpstr>
      <vt:lpstr>Results: What about other variables?</vt:lpstr>
      <vt:lpstr>Results: Can we predict Narea?</vt:lpstr>
      <vt:lpstr>Results: Can we predict Narea?</vt:lpstr>
      <vt:lpstr>Results: What is the AGB response to soil N?</vt:lpstr>
      <vt:lpstr>Results: Does the impact of soil N on leaf Narea vary with the change in AGB?</vt:lpstr>
      <vt:lpstr>Results: Does the impact of soil N on leaf Narea vary with the change in AGB?</vt:lpstr>
      <vt:lpstr>Take homes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Smith, Nick</dc:creator>
  <cp:lastModifiedBy>Smith, Nick</cp:lastModifiedBy>
  <cp:revision>62</cp:revision>
  <dcterms:created xsi:type="dcterms:W3CDTF">2020-06-09T18:28:42Z</dcterms:created>
  <dcterms:modified xsi:type="dcterms:W3CDTF">2021-07-08T14:42:19Z</dcterms:modified>
</cp:coreProperties>
</file>

<file path=docProps/thumbnail.jpeg>
</file>